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4" r:id="rId4"/>
    <p:sldId id="257" r:id="rId5"/>
    <p:sldId id="258" r:id="rId6"/>
    <p:sldId id="265" r:id="rId7"/>
    <p:sldId id="259" r:id="rId8"/>
    <p:sldId id="260" r:id="rId9"/>
    <p:sldId id="261" r:id="rId10"/>
    <p:sldId id="262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GB" dirty="0"/>
              <a:t>Experiments in Economics Lecture </a:t>
            </a:r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GB" dirty="0" smtClean="0"/>
              <a:t>Analysing the data from the experiment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17118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Prediction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feel that this is the ultimate test of an experiment.</a:t>
            </a:r>
          </a:p>
          <a:p>
            <a:r>
              <a:rPr lang="en-GB" dirty="0" smtClean="0"/>
              <a:t>One can only do predictions if one has estimated (fitted) the models.</a:t>
            </a:r>
          </a:p>
          <a:p>
            <a:r>
              <a:rPr lang="en-GB" sz="1400" dirty="0" smtClean="0"/>
              <a:t>Otherwise one just gets vague comparative static predictions.</a:t>
            </a:r>
          </a:p>
          <a:p>
            <a:r>
              <a:rPr lang="en-GB" dirty="0"/>
              <a:t>I</a:t>
            </a:r>
            <a:r>
              <a:rPr lang="en-GB" dirty="0" smtClean="0"/>
              <a:t> would suggest using part of the data for estimation and the rest for predictions.</a:t>
            </a:r>
          </a:p>
          <a:p>
            <a:r>
              <a:rPr lang="en-GB" dirty="0" smtClean="0"/>
              <a:t>Fit the models on one part, get the estimated parameters and use them to predict behaviour on the other part.</a:t>
            </a:r>
          </a:p>
          <a:p>
            <a:r>
              <a:rPr lang="en-GB" dirty="0" smtClean="0"/>
              <a:t>One can then see which model predicts the best.</a:t>
            </a:r>
          </a:p>
          <a:p>
            <a:r>
              <a:rPr lang="en-GB" dirty="0" smtClean="0"/>
              <a:t>There are obviously going to be problems about noise.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812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That is the end of Lecture 6.</a:t>
            </a:r>
          </a:p>
          <a:p>
            <a:endParaRPr lang="en-GB" dirty="0"/>
          </a:p>
          <a:p>
            <a:r>
              <a:rPr lang="en-GB" dirty="0" smtClean="0"/>
              <a:t>Thank you for </a:t>
            </a:r>
            <a:r>
              <a:rPr lang="en-GB" smtClean="0"/>
              <a:t>your attention.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86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Analysing the data from the experiment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you have organised the experimental software well, then the data will be in one or more Excel data files (or something similar).</a:t>
            </a:r>
          </a:p>
          <a:p>
            <a:r>
              <a:rPr lang="en-GB" dirty="0" smtClean="0"/>
              <a:t>There will be a row for each decision, and perhaps other rows giving more information (with data in the columns reminding you what is in the rows).</a:t>
            </a:r>
          </a:p>
          <a:p>
            <a:r>
              <a:rPr lang="en-GB" dirty="0" smtClean="0"/>
              <a:t>You will be able to analyse the data with a variety of softwares, depending upon what you want to do with it. </a:t>
            </a:r>
            <a:endParaRPr lang="en-GB" dirty="0"/>
          </a:p>
          <a:p>
            <a:r>
              <a:rPr lang="en-GB" dirty="0" smtClean="0"/>
              <a:t>Softwares include Excel (if you must!), Stata, R, Maple, Matlab.</a:t>
            </a:r>
          </a:p>
        </p:txBody>
      </p:sp>
    </p:spTree>
    <p:extLst>
      <p:ext uri="{BB962C8B-B14F-4D97-AF65-F5344CB8AC3E}">
        <p14:creationId xmlns:p14="http://schemas.microsoft.com/office/powerpoint/2010/main" val="128357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 example of part of a </a:t>
            </a:r>
            <a:r>
              <a:rPr lang="en-GB" dirty="0" err="1" smtClean="0"/>
              <a:t>datafile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000" dirty="0"/>
              <a:t>From the experiment which did not collect all relevant data.</a:t>
            </a:r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830" y="2298277"/>
            <a:ext cx="8596312" cy="182229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6142" y="2298277"/>
            <a:ext cx="4886325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61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Analysing the data from the experiment</a:t>
            </a:r>
            <a:br>
              <a:rPr lang="en-GB" dirty="0"/>
            </a:br>
            <a:r>
              <a:rPr lang="en-GB" sz="1800" dirty="0"/>
              <a:t/>
            </a:r>
            <a:br>
              <a:rPr lang="en-GB" sz="1800" dirty="0"/>
            </a:br>
            <a:endParaRPr lang="en-GB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very much depends upon what the objective of the experiment is.</a:t>
            </a:r>
          </a:p>
          <a:p>
            <a:r>
              <a:rPr lang="en-GB" dirty="0" smtClean="0"/>
              <a:t>In lecture 1 I mentioned the following types of experiment:</a:t>
            </a:r>
          </a:p>
          <a:p>
            <a:pPr>
              <a:buFont typeface="+mj-lt"/>
              <a:buAutoNum type="arabicPeriod"/>
            </a:pPr>
            <a:r>
              <a:rPr lang="en-GB" dirty="0"/>
              <a:t>Observing – just seeing what happens</a:t>
            </a:r>
          </a:p>
          <a:p>
            <a:pPr>
              <a:buFont typeface="+mj-lt"/>
              <a:buAutoNum type="arabicPeriod"/>
            </a:pPr>
            <a:r>
              <a:rPr lang="en-GB" dirty="0"/>
              <a:t>Testing the assumptions</a:t>
            </a:r>
          </a:p>
          <a:p>
            <a:pPr>
              <a:buFont typeface="+mj-lt"/>
              <a:buAutoNum type="arabicPeriod"/>
            </a:pPr>
            <a:r>
              <a:rPr lang="en-GB" dirty="0"/>
              <a:t>Testing the conclusions</a:t>
            </a:r>
          </a:p>
          <a:p>
            <a:pPr>
              <a:buFont typeface="+mj-lt"/>
              <a:buAutoNum type="arabicPeriod"/>
            </a:pPr>
            <a:r>
              <a:rPr lang="en-GB" dirty="0"/>
              <a:t>Estimating – fitting models to data, and getting estimates of key parameters.</a:t>
            </a:r>
          </a:p>
          <a:p>
            <a:pPr>
              <a:buFont typeface="+mj-lt"/>
              <a:buAutoNum type="arabicPeriod"/>
            </a:pPr>
            <a:r>
              <a:rPr lang="en-GB" dirty="0"/>
              <a:t>Predicting</a:t>
            </a:r>
          </a:p>
          <a:p>
            <a:r>
              <a:rPr lang="en-GB" dirty="0" smtClean="0"/>
              <a:t>How you should analyse the data depends on the objective.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246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Observing – just seeing what happens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just need to report the data in tables and/or figures.</a:t>
            </a:r>
          </a:p>
          <a:p>
            <a:r>
              <a:rPr lang="en-GB" dirty="0" smtClean="0"/>
              <a:t>Some summary statistics would be useful.</a:t>
            </a:r>
          </a:p>
          <a:p>
            <a:r>
              <a:rPr lang="en-GB" dirty="0" smtClean="0"/>
              <a:t>For example, if you wanted to see if women behave differently from men, and you were measuring their risk attitude, you should have a summary stating the mean risk-aversion for men and that for women.</a:t>
            </a:r>
          </a:p>
          <a:p>
            <a:r>
              <a:rPr lang="en-GB" dirty="0" smtClean="0"/>
              <a:t>You could report a simple mean, a standard  deviation or a histogram.</a:t>
            </a:r>
          </a:p>
          <a:p>
            <a:r>
              <a:rPr lang="en-GB" dirty="0" smtClean="0"/>
              <a:t>What is crucial is that it gives a clear and unbiased portrayal of your main findings.</a:t>
            </a:r>
          </a:p>
          <a:p>
            <a:r>
              <a:rPr lang="en-GB" dirty="0" smtClean="0"/>
              <a:t>You could standard significance tests as to whether </a:t>
            </a:r>
            <a:r>
              <a:rPr lang="en-GB" dirty="0" smtClean="0"/>
              <a:t>one mean </a:t>
            </a:r>
            <a:r>
              <a:rPr lang="en-GB" dirty="0" smtClean="0"/>
              <a:t>is equal to some other mean.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87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note on significance tests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These are purely statistical, the results of which depend upon the number of observations that you have and the amount of noise in the data.</a:t>
            </a:r>
          </a:p>
          <a:p>
            <a:r>
              <a:rPr lang="en-GB" dirty="0" smtClean="0"/>
              <a:t>An </a:t>
            </a:r>
            <a:r>
              <a:rPr lang="en-GB" i="1" dirty="0" smtClean="0"/>
              <a:t>insignificant </a:t>
            </a:r>
            <a:r>
              <a:rPr lang="en-GB" dirty="0" smtClean="0"/>
              <a:t>test does not tell you that there is no difference (between the means), only that you do not have enough data and there is too much noise.</a:t>
            </a:r>
          </a:p>
          <a:p>
            <a:r>
              <a:rPr lang="en-GB" dirty="0" smtClean="0"/>
              <a:t>A </a:t>
            </a:r>
            <a:r>
              <a:rPr lang="en-GB" i="1" dirty="0" smtClean="0"/>
              <a:t>significant </a:t>
            </a:r>
            <a:r>
              <a:rPr lang="en-GB" dirty="0" smtClean="0"/>
              <a:t>test tells you a lot more.</a:t>
            </a:r>
          </a:p>
          <a:p>
            <a:endParaRPr lang="en-GB" dirty="0"/>
          </a:p>
          <a:p>
            <a:r>
              <a:rPr lang="en-GB" dirty="0" smtClean="0"/>
              <a:t>I would prefer you to look at </a:t>
            </a:r>
            <a:r>
              <a:rPr lang="en-GB" i="1" dirty="0" smtClean="0"/>
              <a:t>economic importance </a:t>
            </a:r>
            <a:r>
              <a:rPr lang="en-GB" dirty="0" smtClean="0"/>
              <a:t>rather than </a:t>
            </a:r>
            <a:r>
              <a:rPr lang="en-GB" i="1" dirty="0" smtClean="0"/>
              <a:t>statistical significance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272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Testing the assumptions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assumptions will almost certainly be axioms</a:t>
            </a:r>
          </a:p>
          <a:p>
            <a:r>
              <a:rPr lang="en-GB" dirty="0" smtClean="0"/>
              <a:t>“All axioms are wrong”.</a:t>
            </a:r>
          </a:p>
          <a:p>
            <a:r>
              <a:rPr lang="en-GB" dirty="0" smtClean="0"/>
              <a:t>With individual data you can calculate the proportion of times a decision was taken which violated some axiom.</a:t>
            </a:r>
          </a:p>
          <a:p>
            <a:r>
              <a:rPr lang="en-GB" dirty="0" smtClean="0"/>
              <a:t>Testing whether this is significantly different from zero is pointless.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68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Testing the </a:t>
            </a:r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Again you could do comparative static tests.</a:t>
            </a:r>
          </a:p>
          <a:p>
            <a:r>
              <a:rPr lang="en-GB" dirty="0" smtClean="0"/>
              <a:t>But please note my previous remarks about significance.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788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Estimation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This is my preferred use of the data.</a:t>
            </a:r>
          </a:p>
          <a:p>
            <a:r>
              <a:rPr lang="en-GB" dirty="0" smtClean="0"/>
              <a:t>Presumably, driving the research is one or more models of behaviour in the experiment.</a:t>
            </a:r>
          </a:p>
          <a:p>
            <a:r>
              <a:rPr lang="en-GB" dirty="0" smtClean="0"/>
              <a:t>I woul</a:t>
            </a:r>
            <a:r>
              <a:rPr lang="en-GB" dirty="0" smtClean="0"/>
              <a:t>d fit the models to the data and estimate any parameters of the models.</a:t>
            </a:r>
          </a:p>
          <a:p>
            <a:r>
              <a:rPr lang="en-GB" dirty="0"/>
              <a:t>I</a:t>
            </a:r>
            <a:r>
              <a:rPr lang="en-GB" dirty="0" smtClean="0"/>
              <a:t> would fit using maximum likelihood.</a:t>
            </a:r>
          </a:p>
          <a:p>
            <a:r>
              <a:rPr lang="en-GB" dirty="0" smtClean="0"/>
              <a:t>You would need to make some assumptions about noise (the stochastic nature of the data).</a:t>
            </a:r>
          </a:p>
          <a:p>
            <a:r>
              <a:rPr lang="en-GB" dirty="0" smtClean="0"/>
              <a:t>One could compare the maximised (corrected) log-likelihoods to see which model best explains the data.</a:t>
            </a:r>
          </a:p>
          <a:p>
            <a:r>
              <a:rPr lang="en-GB" dirty="0" smtClean="0"/>
              <a:t>You could always include in the set of models being tested one that says that subjects behave randomly.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22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17280</TotalTime>
  <Words>681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Experiments in Economics Lecture 6</vt:lpstr>
      <vt:lpstr>Analysing the data from the experiment </vt:lpstr>
      <vt:lpstr>An example of part of a datafile From the experiment which did not collect all relevant data.</vt:lpstr>
      <vt:lpstr>Analysing the data from the experiment  </vt:lpstr>
      <vt:lpstr>Observing – just seeing what happens</vt:lpstr>
      <vt:lpstr>A note on significance tests</vt:lpstr>
      <vt:lpstr>Testing the assumptions </vt:lpstr>
      <vt:lpstr>Testing the conclusions</vt:lpstr>
      <vt:lpstr>Estimation</vt:lpstr>
      <vt:lpstr>Prediction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Hey</dc:creator>
  <cp:lastModifiedBy>John Hey</cp:lastModifiedBy>
  <cp:revision>20</cp:revision>
  <dcterms:created xsi:type="dcterms:W3CDTF">2020-09-12T12:48:19Z</dcterms:created>
  <dcterms:modified xsi:type="dcterms:W3CDTF">2022-04-05T09:10:55Z</dcterms:modified>
</cp:coreProperties>
</file>